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21945600" cy="329184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A1"/>
    <a:srgbClr val="A7C44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31"/>
  </p:normalViewPr>
  <p:slideViewPr>
    <p:cSldViewPr>
      <p:cViewPr>
        <p:scale>
          <a:sx n="60" d="100"/>
          <a:sy n="60" d="100"/>
        </p:scale>
        <p:origin x="712" y="-6536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Format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7845552" y="731103"/>
            <a:ext cx="13642848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4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67510" indent="0"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35021" indent="0"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702531" indent="0"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70041" indent="0"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Poster Title/Activity Name</a:t>
            </a:r>
            <a:endParaRPr lang="en-US" dirty="0"/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26" hasCustomPrompt="1"/>
          </p:nvPr>
        </p:nvSpPr>
        <p:spPr>
          <a:xfrm>
            <a:off x="7848600" y="1581150"/>
            <a:ext cx="13642848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6751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35021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702531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70041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add Author Name(s)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1440" y="0"/>
            <a:ext cx="7320654" cy="2651760"/>
          </a:xfrm>
          <a:prstGeom prst="rect">
            <a:avLst/>
          </a:prstGeom>
          <a:solidFill>
            <a:srgbClr val="A7C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0"/>
            <a:ext cx="14645640" cy="2651760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1440" y="31233978"/>
            <a:ext cx="22128480" cy="1828800"/>
          </a:xfrm>
          <a:prstGeom prst="rect">
            <a:avLst/>
          </a:prstGeom>
          <a:solidFill>
            <a:srgbClr val="A7C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6482" y="31573130"/>
            <a:ext cx="192179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00000"/>
              </a:lnSpc>
            </a:pPr>
            <a:r>
              <a:rPr lang="en-US" sz="3200" b="0" i="0" u="none" strike="noStrike" kern="1200" spc="-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 RESILIENT ENERGY DELIVERY CONSORTIUM | CRED-C.ORG</a:t>
            </a:r>
          </a:p>
          <a:p>
            <a:pPr marL="0" marR="0" indent="0" algn="l" defTabSz="156751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none" strike="noStrike" kern="1200" spc="-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 SUPPORT PROVIDED BY THE U.S. DEPARTMENT OF ENERGY AND THE U.S. DEPARTMENT OF HOMELAND SECURITY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955548" y="2791867"/>
            <a:ext cx="0" cy="28254960"/>
          </a:xfrm>
          <a:prstGeom prst="line">
            <a:avLst/>
          </a:prstGeom>
          <a:ln w="12700">
            <a:solidFill>
              <a:srgbClr val="9C9EA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" y="786079"/>
            <a:ext cx="6593375" cy="10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rdley@illinois.edu" TargetMode="External"/><Relationship Id="rId4" Type="http://schemas.openxmlformats.org/officeDocument/2006/relationships/hyperlink" Target="mailto:klara@illinois.edu" TargetMode="External"/><Relationship Id="rId5" Type="http://schemas.openxmlformats.org/officeDocument/2006/relationships/hyperlink" Target="https://cred-c.org/researchactivity/ContextAwareAD" TargetMode="External"/><Relationship Id="rId6" Type="http://schemas.openxmlformats.org/officeDocument/2006/relationships/image" Target="../media/image2.tiff"/><Relationship Id="rId7" Type="http://schemas.openxmlformats.org/officeDocument/2006/relationships/image" Target="../media/image3.tiff"/><Relationship Id="rId8" Type="http://schemas.openxmlformats.org/officeDocument/2006/relationships/image" Target="../media/image4.tiff"/><Relationship Id="rId9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wren3@illino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7845552" y="321885"/>
            <a:ext cx="13642848" cy="1446550"/>
          </a:xfrm>
        </p:spPr>
        <p:txBody>
          <a:bodyPr/>
          <a:lstStyle/>
          <a:p>
            <a:r>
              <a:rPr lang="en-US" sz="4400" dirty="0" smtClean="0"/>
              <a:t>Online, Context-aware Anomaly </a:t>
            </a:r>
            <a:r>
              <a:rPr lang="en-US" sz="4400" dirty="0"/>
              <a:t>Detection, Causality and Consequence </a:t>
            </a:r>
            <a:r>
              <a:rPr lang="en-US" sz="4400" dirty="0" smtClean="0"/>
              <a:t>Analysis for SCADA Systems</a:t>
            </a:r>
            <a:endParaRPr lang="en-US" sz="44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6"/>
          </p:nvPr>
        </p:nvSpPr>
        <p:spPr>
          <a:xfrm>
            <a:off x="7848600" y="1900535"/>
            <a:ext cx="13642848" cy="461665"/>
          </a:xfrm>
        </p:spPr>
        <p:txBody>
          <a:bodyPr/>
          <a:lstStyle/>
          <a:p>
            <a:r>
              <a:rPr lang="en-US" dirty="0" err="1"/>
              <a:t>Wenyu</a:t>
            </a:r>
            <a:r>
              <a:rPr lang="en-US" dirty="0"/>
              <a:t> Ren, Timothy </a:t>
            </a:r>
            <a:r>
              <a:rPr lang="en-US" dirty="0" smtClean="0"/>
              <a:t>Yardley, </a:t>
            </a:r>
            <a:r>
              <a:rPr lang="en-US" dirty="0" err="1"/>
              <a:t>Klara</a:t>
            </a:r>
            <a:r>
              <a:rPr lang="en-US" dirty="0"/>
              <a:t> </a:t>
            </a:r>
            <a:r>
              <a:rPr lang="en-US" dirty="0" err="1"/>
              <a:t>Nahrstedt</a:t>
            </a:r>
            <a:endParaRPr lang="en-US" dirty="0"/>
          </a:p>
        </p:txBody>
      </p:sp>
      <p:sp>
        <p:nvSpPr>
          <p:cNvPr id="36" name="Text Placeholder 20"/>
          <p:cNvSpPr txBox="1">
            <a:spLocks/>
          </p:cNvSpPr>
          <p:nvPr/>
        </p:nvSpPr>
        <p:spPr>
          <a:xfrm>
            <a:off x="-90914" y="2843597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548640" tIns="4572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SCADA systems are vulnerable</a:t>
            </a:r>
            <a:endParaRPr lang="en-US" dirty="0"/>
          </a:p>
        </p:txBody>
      </p:sp>
      <p:sp>
        <p:nvSpPr>
          <p:cNvPr id="41" name="Text Placeholder 22"/>
          <p:cNvSpPr txBox="1">
            <a:spLocks/>
          </p:cNvSpPr>
          <p:nvPr/>
        </p:nvSpPr>
        <p:spPr>
          <a:xfrm>
            <a:off x="11353800" y="27165348"/>
            <a:ext cx="10058400" cy="3619452"/>
          </a:xfrm>
          <a:prstGeom prst="rect">
            <a:avLst/>
          </a:prstGeom>
        </p:spPr>
        <p:txBody>
          <a:bodyPr>
            <a:spAutoFit/>
          </a:bodyPr>
          <a:lstStyle>
            <a:lvl1pPr marL="341313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587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8375" indent="-2857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7950" indent="-3540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4825" indent="-3968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We are eagerly seeking cooperation, support, and guidance from industry partners in the following areas:</a:t>
            </a:r>
          </a:p>
          <a:p>
            <a:r>
              <a:rPr lang="en-US" dirty="0" smtClean="0"/>
              <a:t>Procedures the operators need to follow to deal with various failures in systems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Dataset to better understand the traffic in SCADA systems and evaluate our framework</a:t>
            </a:r>
          </a:p>
          <a:p>
            <a:pPr marL="0" indent="0">
              <a:buNone/>
            </a:pPr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wren3@illinois.edu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yardley@illinois.edu</a:t>
            </a:r>
            <a:r>
              <a:rPr lang="en-US" dirty="0"/>
              <a:t>, </a:t>
            </a:r>
            <a:r>
              <a:rPr lang="en-US" dirty="0" smtClean="0">
                <a:hlinkClick r:id="rId4"/>
              </a:rPr>
              <a:t>klara@illinois.edu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Activity webpage: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cred-c.org/researchactivity/</a:t>
            </a:r>
            <a:r>
              <a:rPr lang="en-US" altLang="zh-CN" dirty="0" smtClean="0">
                <a:hlinkClick r:id="rId5"/>
              </a:rPr>
              <a:t>ContextAwareAD</a:t>
            </a:r>
            <a:endParaRPr lang="en-US" altLang="zh-CN" dirty="0" smtClean="0"/>
          </a:p>
        </p:txBody>
      </p:sp>
      <p:sp>
        <p:nvSpPr>
          <p:cNvPr id="45" name="Text Placeholder 19"/>
          <p:cNvSpPr txBox="1">
            <a:spLocks/>
          </p:cNvSpPr>
          <p:nvPr/>
        </p:nvSpPr>
        <p:spPr>
          <a:xfrm>
            <a:off x="-90914" y="18608040"/>
            <a:ext cx="10927080" cy="594360"/>
          </a:xfrm>
          <a:prstGeom prst="rect">
            <a:avLst/>
          </a:prstGeom>
          <a:solidFill>
            <a:srgbClr val="9C9EA1"/>
          </a:solidFill>
        </p:spPr>
        <p:txBody>
          <a:bodyPr lIns="548640" tIns="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Framework Design</a:t>
            </a:r>
            <a:endParaRPr lang="en-US" dirty="0"/>
          </a:p>
        </p:txBody>
      </p:sp>
      <p:sp>
        <p:nvSpPr>
          <p:cNvPr id="52" name="Text Placeholder 29"/>
          <p:cNvSpPr txBox="1">
            <a:spLocks/>
          </p:cNvSpPr>
          <p:nvPr/>
        </p:nvSpPr>
        <p:spPr>
          <a:xfrm>
            <a:off x="11094720" y="21107400"/>
            <a:ext cx="10927080" cy="594360"/>
          </a:xfrm>
          <a:prstGeom prst="rect">
            <a:avLst/>
          </a:prstGeom>
          <a:solidFill>
            <a:srgbClr val="9C9EA1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Impact on Industrial Control Systems</a:t>
            </a:r>
            <a:endParaRPr lang="en-US" dirty="0"/>
          </a:p>
        </p:txBody>
      </p:sp>
      <p:sp>
        <p:nvSpPr>
          <p:cNvPr id="54" name="Text Placeholder 18"/>
          <p:cNvSpPr txBox="1">
            <a:spLocks/>
          </p:cNvSpPr>
          <p:nvPr/>
        </p:nvSpPr>
        <p:spPr>
          <a:xfrm>
            <a:off x="457200" y="3611056"/>
            <a:ext cx="10058400" cy="4450449"/>
          </a:xfrm>
          <a:prstGeom prst="rect">
            <a:avLst/>
          </a:prstGeom>
        </p:spPr>
        <p:txBody>
          <a:bodyPr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Supervisory </a:t>
            </a:r>
            <a:r>
              <a:rPr lang="en-US" dirty="0"/>
              <a:t>Control and Data Acquisition (SCADA) </a:t>
            </a:r>
            <a:r>
              <a:rPr lang="en-US" dirty="0" smtClean="0"/>
              <a:t>systems are </a:t>
            </a:r>
            <a:r>
              <a:rPr lang="en-US" dirty="0"/>
              <a:t>industrial control systems (ICSs) </a:t>
            </a:r>
            <a:r>
              <a:rPr lang="en-US" dirty="0" smtClean="0"/>
              <a:t>for large-scale distributed </a:t>
            </a:r>
            <a:r>
              <a:rPr lang="en-US" dirty="0"/>
              <a:t>critical infrastructure systems such as power </a:t>
            </a:r>
            <a:r>
              <a:rPr lang="en-US" dirty="0" smtClean="0"/>
              <a:t>grids and oil/gas pipelines. </a:t>
            </a:r>
          </a:p>
          <a:p>
            <a:pPr marL="0" indent="0">
              <a:buNone/>
            </a:pPr>
            <a:r>
              <a:rPr lang="en-US" dirty="0" smtClean="0"/>
              <a:t>Critical </a:t>
            </a:r>
            <a:r>
              <a:rPr lang="en-US" dirty="0"/>
              <a:t>as they are, SCADA systems are </a:t>
            </a:r>
            <a:r>
              <a:rPr lang="en-US" dirty="0" smtClean="0">
                <a:solidFill>
                  <a:srgbClr val="FF0000"/>
                </a:solidFill>
              </a:rPr>
              <a:t>vulnerable </a:t>
            </a:r>
            <a:r>
              <a:rPr lang="en-US" dirty="0">
                <a:solidFill>
                  <a:srgbClr val="FF0000"/>
                </a:solidFill>
              </a:rPr>
              <a:t>to a </a:t>
            </a:r>
            <a:r>
              <a:rPr lang="en-US" dirty="0" smtClean="0">
                <a:solidFill>
                  <a:srgbClr val="FF0000"/>
                </a:solidFill>
              </a:rPr>
              <a:t>wide range </a:t>
            </a:r>
            <a:r>
              <a:rPr lang="en-US" dirty="0">
                <a:solidFill>
                  <a:srgbClr val="FF0000"/>
                </a:solidFill>
              </a:rPr>
              <a:t>of serious threats</a:t>
            </a:r>
            <a:r>
              <a:rPr lang="en-US" dirty="0"/>
              <a:t> </a:t>
            </a: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 smtClean="0"/>
              <a:t>the following reasons: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increasing complexity and interconnection of </a:t>
            </a:r>
            <a:r>
              <a:rPr lang="en-US" dirty="0" smtClean="0"/>
              <a:t>SCADA systems provides </a:t>
            </a:r>
            <a:r>
              <a:rPr lang="en-US" dirty="0"/>
              <a:t>greater opportunity </a:t>
            </a:r>
            <a:r>
              <a:rPr lang="en-US" dirty="0" smtClean="0"/>
              <a:t>for attacks </a:t>
            </a:r>
            <a:r>
              <a:rPr lang="en-US" dirty="0"/>
              <a:t>from malicious 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Devices in SCADA </a:t>
            </a:r>
            <a:r>
              <a:rPr lang="en-US" dirty="0"/>
              <a:t>systems are usually not built with cybersecurity </a:t>
            </a:r>
            <a:r>
              <a:rPr lang="en-US" dirty="0" smtClean="0"/>
              <a:t>in consideration </a:t>
            </a:r>
            <a:r>
              <a:rPr lang="en-US" dirty="0"/>
              <a:t>and lack authentication or encryption </a:t>
            </a:r>
            <a:r>
              <a:rPr lang="en-US" dirty="0" smtClean="0"/>
              <a:t>mechanisms.</a:t>
            </a:r>
          </a:p>
          <a:p>
            <a:r>
              <a:rPr lang="en-US" dirty="0"/>
              <a:t>M</a:t>
            </a:r>
            <a:r>
              <a:rPr lang="en-US" dirty="0" smtClean="0"/>
              <a:t>ost ICS </a:t>
            </a:r>
            <a:r>
              <a:rPr lang="en-US" dirty="0"/>
              <a:t>protocols </a:t>
            </a:r>
            <a:r>
              <a:rPr lang="en-US" dirty="0" smtClean="0"/>
              <a:t>lack authentication features </a:t>
            </a:r>
            <a:r>
              <a:rPr lang="en-US" dirty="0"/>
              <a:t>and provide no protection for the network </a:t>
            </a:r>
            <a:r>
              <a:rPr lang="en-US" dirty="0" smtClean="0"/>
              <a:t>traffic.</a:t>
            </a:r>
          </a:p>
        </p:txBody>
      </p:sp>
      <p:sp>
        <p:nvSpPr>
          <p:cNvPr id="26" name="Text Placeholder 25"/>
          <p:cNvSpPr txBox="1">
            <a:spLocks/>
          </p:cNvSpPr>
          <p:nvPr/>
        </p:nvSpPr>
        <p:spPr>
          <a:xfrm>
            <a:off x="11094720" y="13365480"/>
            <a:ext cx="10927080" cy="594360"/>
          </a:xfrm>
          <a:prstGeom prst="rect">
            <a:avLst/>
          </a:prstGeom>
          <a:solidFill>
            <a:srgbClr val="9C9EA1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Alert Manager</a:t>
            </a:r>
            <a:endParaRPr lang="en-US" dirty="0"/>
          </a:p>
        </p:txBody>
      </p:sp>
      <p:sp>
        <p:nvSpPr>
          <p:cNvPr id="29" name="Text Placeholder 25"/>
          <p:cNvSpPr txBox="1">
            <a:spLocks/>
          </p:cNvSpPr>
          <p:nvPr/>
        </p:nvSpPr>
        <p:spPr>
          <a:xfrm>
            <a:off x="11094720" y="17907000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Preliminary Result</a:t>
            </a:r>
            <a:endParaRPr lang="en-US" dirty="0"/>
          </a:p>
        </p:txBody>
      </p:sp>
      <p:sp>
        <p:nvSpPr>
          <p:cNvPr id="34" name="Text Placeholder 22"/>
          <p:cNvSpPr txBox="1">
            <a:spLocks/>
          </p:cNvSpPr>
          <p:nvPr/>
        </p:nvSpPr>
        <p:spPr>
          <a:xfrm>
            <a:off x="11353800" y="18658344"/>
            <a:ext cx="10058400" cy="2086725"/>
          </a:xfrm>
          <a:prstGeom prst="rect">
            <a:avLst/>
          </a:prstGeom>
        </p:spPr>
        <p:txBody>
          <a:bodyPr>
            <a:spAutoFit/>
          </a:bodyPr>
          <a:lstStyle>
            <a:lvl1pPr marL="341313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587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8375" indent="-2857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7950" indent="-3540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4825" indent="-3968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inject various </a:t>
            </a:r>
            <a:r>
              <a:rPr lang="en-US" dirty="0" smtClean="0"/>
              <a:t>anomalies in </a:t>
            </a:r>
            <a:r>
              <a:rPr lang="en-US" dirty="0"/>
              <a:t>the three </a:t>
            </a:r>
            <a:r>
              <a:rPr lang="en-US" dirty="0" smtClean="0"/>
              <a:t>levels:</a:t>
            </a:r>
          </a:p>
          <a:p>
            <a:r>
              <a:rPr lang="en-US" dirty="0" smtClean="0"/>
              <a:t>EDMAND </a:t>
            </a:r>
            <a:r>
              <a:rPr lang="en-US" dirty="0"/>
              <a:t>is able to detect </a:t>
            </a:r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dirty="0" smtClean="0">
                <a:solidFill>
                  <a:srgbClr val="FF0000"/>
                </a:solidFill>
              </a:rPr>
              <a:t>the anomalies</a:t>
            </a:r>
            <a:r>
              <a:rPr lang="en-US" dirty="0" smtClean="0"/>
              <a:t> </a:t>
            </a:r>
            <a:r>
              <a:rPr lang="en-US" dirty="0"/>
              <a:t>injected with a </a:t>
            </a:r>
            <a:r>
              <a:rPr lang="en-US" dirty="0">
                <a:solidFill>
                  <a:srgbClr val="FF0000"/>
                </a:solidFill>
              </a:rPr>
              <a:t>false positive rate of 0.007% 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All the anomalies </a:t>
            </a:r>
            <a:r>
              <a:rPr lang="en-US" dirty="0"/>
              <a:t>generate </a:t>
            </a:r>
            <a:r>
              <a:rPr lang="en-US" dirty="0">
                <a:solidFill>
                  <a:srgbClr val="FF0000"/>
                </a:solidFill>
              </a:rPr>
              <a:t>12184 </a:t>
            </a:r>
            <a:r>
              <a:rPr lang="en-US" dirty="0" smtClean="0">
                <a:solidFill>
                  <a:srgbClr val="FF0000"/>
                </a:solidFill>
              </a:rPr>
              <a:t>alerts</a:t>
            </a:r>
            <a:r>
              <a:rPr lang="en-US" dirty="0" smtClean="0"/>
              <a:t> </a:t>
            </a:r>
            <a:r>
              <a:rPr lang="en-US" dirty="0"/>
              <a:t>in total, which are </a:t>
            </a:r>
            <a:r>
              <a:rPr lang="en-US" dirty="0" smtClean="0"/>
              <a:t>aggregated to </a:t>
            </a:r>
            <a:r>
              <a:rPr lang="en-US" dirty="0" smtClean="0">
                <a:solidFill>
                  <a:srgbClr val="FF0000"/>
                </a:solidFill>
              </a:rPr>
              <a:t>31 meta-alerts</a:t>
            </a:r>
            <a:r>
              <a:rPr lang="en-US" dirty="0"/>
              <a:t>.</a:t>
            </a:r>
          </a:p>
        </p:txBody>
      </p:sp>
      <p:sp>
        <p:nvSpPr>
          <p:cNvPr id="28" name="Text Placeholder 22"/>
          <p:cNvSpPr txBox="1">
            <a:spLocks/>
          </p:cNvSpPr>
          <p:nvPr/>
        </p:nvSpPr>
        <p:spPr>
          <a:xfrm>
            <a:off x="11353800" y="10530840"/>
            <a:ext cx="10058400" cy="2529923"/>
          </a:xfrm>
          <a:prstGeom prst="rect">
            <a:avLst/>
          </a:prstGeom>
        </p:spPr>
        <p:txBody>
          <a:bodyPr>
            <a:spAutoFit/>
          </a:bodyPr>
          <a:lstStyle>
            <a:lvl1pPr marL="341313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587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8375" indent="-2857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7950" indent="-3540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4825" indent="-3968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 divide </a:t>
            </a:r>
            <a:r>
              <a:rPr lang="en-US" dirty="0"/>
              <a:t>data in SCADA </a:t>
            </a:r>
            <a:r>
              <a:rPr lang="en-US" dirty="0" smtClean="0"/>
              <a:t>network traffic into </a:t>
            </a:r>
            <a:r>
              <a:rPr lang="en-US" dirty="0">
                <a:solidFill>
                  <a:srgbClr val="FF0000"/>
                </a:solidFill>
              </a:rPr>
              <a:t>three </a:t>
            </a:r>
            <a:r>
              <a:rPr lang="en-US" dirty="0" smtClean="0">
                <a:solidFill>
                  <a:srgbClr val="FF0000"/>
                </a:solidFill>
              </a:rPr>
              <a:t>levels</a:t>
            </a:r>
            <a:r>
              <a:rPr lang="en-US" dirty="0" smtClean="0"/>
              <a:t> and apply appropriate anomaly detection methods respectively: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Transport level</a:t>
            </a:r>
            <a:r>
              <a:rPr lang="en-US" dirty="0" smtClean="0"/>
              <a:t>: </a:t>
            </a:r>
            <a:r>
              <a:rPr lang="en-US" dirty="0"/>
              <a:t>statistics in IP headers and transport protocol </a:t>
            </a:r>
            <a:r>
              <a:rPr lang="en-US" dirty="0" smtClean="0"/>
              <a:t>headers.</a:t>
            </a:r>
          </a:p>
          <a:p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peration level</a:t>
            </a:r>
            <a:r>
              <a:rPr lang="en-US" dirty="0" smtClean="0"/>
              <a:t>: </a:t>
            </a:r>
            <a:r>
              <a:rPr lang="en-US" dirty="0"/>
              <a:t>operation statistics in </a:t>
            </a:r>
            <a:r>
              <a:rPr lang="en-US" dirty="0" smtClean="0"/>
              <a:t>ICS protocols.</a:t>
            </a:r>
          </a:p>
          <a:p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ontent level</a:t>
            </a:r>
            <a:r>
              <a:rPr lang="en-US" dirty="0" smtClean="0"/>
              <a:t>: measurement statistics from </a:t>
            </a:r>
            <a:r>
              <a:rPr lang="en-US" dirty="0"/>
              <a:t>field devices</a:t>
            </a:r>
            <a:r>
              <a:rPr lang="en-US" dirty="0" smtClean="0"/>
              <a:t>.</a:t>
            </a:r>
          </a:p>
        </p:txBody>
      </p:sp>
      <p:sp>
        <p:nvSpPr>
          <p:cNvPr id="27" name="Text Placeholder 19"/>
          <p:cNvSpPr txBox="1">
            <a:spLocks/>
          </p:cNvSpPr>
          <p:nvPr/>
        </p:nvSpPr>
        <p:spPr>
          <a:xfrm>
            <a:off x="-93962" y="8103085"/>
            <a:ext cx="10927080" cy="594360"/>
          </a:xfrm>
          <a:prstGeom prst="rect">
            <a:avLst/>
          </a:prstGeom>
          <a:solidFill>
            <a:srgbClr val="9C9EA1"/>
          </a:solidFill>
        </p:spPr>
        <p:txBody>
          <a:bodyPr lIns="548640" tIns="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Research Vision</a:t>
            </a:r>
            <a:endParaRPr lang="en-US" dirty="0"/>
          </a:p>
        </p:txBody>
      </p:sp>
      <p:sp>
        <p:nvSpPr>
          <p:cNvPr id="35" name="Text Placeholder 18"/>
          <p:cNvSpPr txBox="1">
            <a:spLocks/>
          </p:cNvSpPr>
          <p:nvPr/>
        </p:nvSpPr>
        <p:spPr>
          <a:xfrm>
            <a:off x="457200" y="8879663"/>
            <a:ext cx="10058400" cy="1815882"/>
          </a:xfrm>
          <a:prstGeom prst="rect">
            <a:avLst/>
          </a:prstGeom>
        </p:spPr>
        <p:txBody>
          <a:bodyPr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W</a:t>
            </a:r>
            <a:r>
              <a:rPr lang="en-US" sz="2800" b="1" dirty="0" smtClean="0">
                <a:solidFill>
                  <a:srgbClr val="0070C0"/>
                </a:solidFill>
              </a:rPr>
              <a:t>e aim to develop </a:t>
            </a:r>
            <a:r>
              <a:rPr lang="en-US" sz="2800" b="1" dirty="0">
                <a:solidFill>
                  <a:srgbClr val="0070C0"/>
                </a:solidFill>
              </a:rPr>
              <a:t>an online, context-aware, intelligent framework for anomaly detection, anomalous data analysis, causal reasoning, consequence indication and response suggestion for SCADA networks. 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8" name="Text Placeholder 20"/>
          <p:cNvSpPr txBox="1">
            <a:spLocks/>
          </p:cNvSpPr>
          <p:nvPr/>
        </p:nvSpPr>
        <p:spPr>
          <a:xfrm>
            <a:off x="-93962" y="10969620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548640" tIns="4572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Research Roadmap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51" y="11877793"/>
            <a:ext cx="10694267" cy="4350652"/>
          </a:xfrm>
          <a:prstGeom prst="rect">
            <a:avLst/>
          </a:prstGeom>
        </p:spPr>
      </p:pic>
      <p:sp>
        <p:nvSpPr>
          <p:cNvPr id="89" name="Text Placeholder 18"/>
          <p:cNvSpPr txBox="1">
            <a:spLocks/>
          </p:cNvSpPr>
          <p:nvPr/>
        </p:nvSpPr>
        <p:spPr>
          <a:xfrm>
            <a:off x="457200" y="16494407"/>
            <a:ext cx="10058400" cy="1717393"/>
          </a:xfrm>
          <a:prstGeom prst="rect">
            <a:avLst/>
          </a:prstGeom>
        </p:spPr>
        <p:txBody>
          <a:bodyPr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Our entire framework consists of two sub-frameworks: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An edge-based multi-level </a:t>
            </a:r>
            <a:r>
              <a:rPr lang="en-US" dirty="0" smtClean="0">
                <a:solidFill>
                  <a:srgbClr val="FF0000"/>
                </a:solidFill>
              </a:rPr>
              <a:t>anomaly detection</a:t>
            </a:r>
            <a:r>
              <a:rPr lang="en-US" dirty="0" smtClean="0"/>
              <a:t> framework named EDMAND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 causality-based </a:t>
            </a:r>
            <a:r>
              <a:rPr lang="en-US" dirty="0" smtClean="0">
                <a:solidFill>
                  <a:srgbClr val="FF0000"/>
                </a:solidFill>
              </a:rPr>
              <a:t>anomaly analysis</a:t>
            </a:r>
            <a:r>
              <a:rPr lang="en-US" dirty="0" smtClean="0"/>
              <a:t> framework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23" y="22936200"/>
            <a:ext cx="10058400" cy="4308576"/>
          </a:xfrm>
          <a:prstGeom prst="rect">
            <a:avLst/>
          </a:prstGeom>
        </p:spPr>
      </p:pic>
      <p:sp>
        <p:nvSpPr>
          <p:cNvPr id="90" name="Text Placeholder 18"/>
          <p:cNvSpPr txBox="1">
            <a:spLocks/>
          </p:cNvSpPr>
          <p:nvPr/>
        </p:nvSpPr>
        <p:spPr>
          <a:xfrm>
            <a:off x="457200" y="27516213"/>
            <a:ext cx="10058400" cy="3268587"/>
          </a:xfrm>
          <a:prstGeom prst="rect">
            <a:avLst/>
          </a:prstGeom>
        </p:spPr>
        <p:txBody>
          <a:bodyPr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anomaly analysis</a:t>
            </a:r>
            <a:r>
              <a:rPr lang="en-US" dirty="0"/>
              <a:t> framework (future work) is located inside the central </a:t>
            </a:r>
            <a:r>
              <a:rPr lang="en-US" dirty="0">
                <a:solidFill>
                  <a:srgbClr val="FF0000"/>
                </a:solidFill>
              </a:rPr>
              <a:t>control centers</a:t>
            </a:r>
            <a:r>
              <a:rPr lang="en-US" dirty="0"/>
              <a:t>.</a:t>
            </a:r>
          </a:p>
          <a:p>
            <a:r>
              <a:rPr lang="en-US" dirty="0" smtClean="0"/>
              <a:t>It contains a causality-based </a:t>
            </a:r>
            <a:r>
              <a:rPr lang="en-US" dirty="0" smtClean="0">
                <a:solidFill>
                  <a:srgbClr val="0070C0"/>
                </a:solidFill>
              </a:rPr>
              <a:t>anomaly analyzer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analyze </a:t>
            </a:r>
            <a:r>
              <a:rPr lang="en-US" dirty="0"/>
              <a:t>the </a:t>
            </a:r>
            <a:r>
              <a:rPr lang="en-US" dirty="0" smtClean="0"/>
              <a:t>alarms from substations.</a:t>
            </a:r>
          </a:p>
          <a:p>
            <a:r>
              <a:rPr lang="en-US" dirty="0" smtClean="0"/>
              <a:t>Domain </a:t>
            </a:r>
            <a:r>
              <a:rPr lang="en-US" dirty="0"/>
              <a:t>knowledge and </a:t>
            </a:r>
            <a:r>
              <a:rPr lang="en-US" dirty="0" smtClean="0"/>
              <a:t>cyber-physical </a:t>
            </a:r>
            <a:r>
              <a:rPr lang="en-US" dirty="0"/>
              <a:t>models of the system are </a:t>
            </a:r>
            <a:r>
              <a:rPr lang="en-US" dirty="0" smtClean="0"/>
              <a:t>utilized </a:t>
            </a:r>
            <a:r>
              <a:rPr lang="en-US" dirty="0"/>
              <a:t>to aid </a:t>
            </a:r>
            <a:r>
              <a:rPr lang="en-US" dirty="0" smtClean="0"/>
              <a:t>the analysis </a:t>
            </a:r>
            <a:r>
              <a:rPr lang="en-US" dirty="0"/>
              <a:t>of </a:t>
            </a:r>
            <a:r>
              <a:rPr lang="en-US" dirty="0" smtClean="0"/>
              <a:t>anomalies.</a:t>
            </a:r>
          </a:p>
          <a:p>
            <a:r>
              <a:rPr lang="en-US" dirty="0" smtClean="0"/>
              <a:t>Potential </a:t>
            </a:r>
            <a:r>
              <a:rPr lang="en-US" dirty="0"/>
              <a:t>responses are </a:t>
            </a:r>
            <a:r>
              <a:rPr lang="en-US" dirty="0" smtClean="0"/>
              <a:t>analyzed </a:t>
            </a:r>
            <a:r>
              <a:rPr lang="en-US" dirty="0"/>
              <a:t>and provided to the operator based on the analysis </a:t>
            </a:r>
            <a:r>
              <a:rPr lang="en-US" dirty="0" smtClean="0"/>
              <a:t>results. </a:t>
            </a:r>
            <a:endParaRPr lang="en-US" dirty="0"/>
          </a:p>
        </p:txBody>
      </p:sp>
      <p:sp>
        <p:nvSpPr>
          <p:cNvPr id="91" name="Text Placeholder 18"/>
          <p:cNvSpPr txBox="1">
            <a:spLocks/>
          </p:cNvSpPr>
          <p:nvPr/>
        </p:nvSpPr>
        <p:spPr>
          <a:xfrm>
            <a:off x="491023" y="19362813"/>
            <a:ext cx="10058400" cy="3268587"/>
          </a:xfrm>
          <a:prstGeom prst="rect">
            <a:avLst/>
          </a:prstGeom>
        </p:spPr>
        <p:txBody>
          <a:bodyPr>
            <a:spAutoFit/>
          </a:bodyPr>
          <a:lstStyle>
            <a:lvl1pPr marL="336550" indent="-3365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3972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393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488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38338" indent="-338138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anomaly detection</a:t>
            </a:r>
            <a:r>
              <a:rPr lang="en-US" dirty="0"/>
              <a:t> framework (EDMAND) is located inside the remote </a:t>
            </a:r>
            <a:r>
              <a:rPr lang="en-US" dirty="0">
                <a:solidFill>
                  <a:srgbClr val="FF0000"/>
                </a:solidFill>
              </a:rPr>
              <a:t>substations</a:t>
            </a:r>
            <a:r>
              <a:rPr lang="en-US" dirty="0"/>
              <a:t>, which are the edges of the SCADA network.</a:t>
            </a:r>
          </a:p>
          <a:p>
            <a:r>
              <a:rPr lang="en-US" dirty="0"/>
              <a:t>It contains a multi-level </a:t>
            </a:r>
            <a:r>
              <a:rPr lang="en-US" dirty="0">
                <a:solidFill>
                  <a:srgbClr val="0070C0"/>
                </a:solidFill>
              </a:rPr>
              <a:t>anomaly detector</a:t>
            </a:r>
            <a:r>
              <a:rPr lang="en-US" dirty="0"/>
              <a:t> to monitor all transport, operation and content levels of network traffic data passing by. </a:t>
            </a:r>
          </a:p>
          <a:p>
            <a:r>
              <a:rPr lang="en-US" dirty="0"/>
              <a:t>Appropriate anomaly detection methods are applied based on the distinct characteristics of data in various levels.</a:t>
            </a:r>
          </a:p>
          <a:p>
            <a:r>
              <a:rPr lang="en-US" dirty="0"/>
              <a:t>Alerts are </a:t>
            </a:r>
            <a:r>
              <a:rPr lang="en-US" dirty="0" smtClean="0"/>
              <a:t>aggregated and prioritized by an </a:t>
            </a:r>
            <a:r>
              <a:rPr lang="en-US" dirty="0" smtClean="0">
                <a:solidFill>
                  <a:srgbClr val="0070C0"/>
                </a:solidFill>
              </a:rPr>
              <a:t>alert manager</a:t>
            </a:r>
            <a:r>
              <a:rPr lang="en-US" dirty="0" smtClean="0"/>
              <a:t> </a:t>
            </a:r>
            <a:r>
              <a:rPr lang="en-US" dirty="0"/>
              <a:t>and sent back to control centers when anomalies are detected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2" name="Text Placeholder 25"/>
          <p:cNvSpPr txBox="1">
            <a:spLocks/>
          </p:cNvSpPr>
          <p:nvPr/>
        </p:nvSpPr>
        <p:spPr>
          <a:xfrm>
            <a:off x="11094720" y="2843597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Anomaly Detector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7726" y="3832904"/>
            <a:ext cx="10104474" cy="6512466"/>
          </a:xfrm>
          <a:prstGeom prst="rect">
            <a:avLst/>
          </a:prstGeom>
        </p:spPr>
      </p:pic>
      <p:sp>
        <p:nvSpPr>
          <p:cNvPr id="93" name="Text Placeholder 25"/>
          <p:cNvSpPr txBox="1">
            <a:spLocks/>
          </p:cNvSpPr>
          <p:nvPr/>
        </p:nvSpPr>
        <p:spPr>
          <a:xfrm>
            <a:off x="11094720" y="26418588"/>
            <a:ext cx="10927080" cy="594360"/>
          </a:xfrm>
          <a:prstGeom prst="rect">
            <a:avLst/>
          </a:prstGeom>
          <a:solidFill>
            <a:srgbClr val="A7C445"/>
          </a:solidFill>
        </p:spPr>
        <p:txBody>
          <a:bodyPr lIns="320040" anchor="ctr"/>
          <a:lstStyle>
            <a:lvl1pPr marL="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67510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13502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70253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270041" indent="0" algn="l" defTabSz="313502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Collaboration Opportunities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9200" y="14241660"/>
            <a:ext cx="7467600" cy="1569518"/>
          </a:xfrm>
          <a:prstGeom prst="rect">
            <a:avLst/>
          </a:prstGeom>
        </p:spPr>
      </p:pic>
      <p:sp>
        <p:nvSpPr>
          <p:cNvPr id="30" name="Text Placeholder 22"/>
          <p:cNvSpPr txBox="1">
            <a:spLocks/>
          </p:cNvSpPr>
          <p:nvPr/>
        </p:nvSpPr>
        <p:spPr>
          <a:xfrm>
            <a:off x="11353800" y="15945458"/>
            <a:ext cx="10058400" cy="1717393"/>
          </a:xfrm>
          <a:prstGeom prst="rect">
            <a:avLst/>
          </a:prstGeom>
        </p:spPr>
        <p:txBody>
          <a:bodyPr>
            <a:spAutoFit/>
          </a:bodyPr>
          <a:lstStyle>
            <a:lvl1pPr marL="341313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587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8375" indent="-2857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7950" indent="-3540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4825" indent="-3968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alert manager consists of </a:t>
            </a:r>
            <a:r>
              <a:rPr lang="en-US" dirty="0" smtClean="0"/>
              <a:t>two components: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Alert aggregator</a:t>
            </a:r>
            <a:r>
              <a:rPr lang="en-US" dirty="0" smtClean="0"/>
              <a:t>: aggregates similar alerts to form meta-alerts.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Alert scheduler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calculates priority scores of meta-alerts and decides their</a:t>
            </a:r>
            <a:r>
              <a:rPr lang="en-US" dirty="0"/>
              <a:t> </a:t>
            </a:r>
            <a:r>
              <a:rPr lang="en-US" dirty="0" smtClean="0"/>
              <a:t>report frequencies.</a:t>
            </a:r>
            <a:endParaRPr lang="en-US" dirty="0"/>
          </a:p>
        </p:txBody>
      </p:sp>
      <p:sp>
        <p:nvSpPr>
          <p:cNvPr id="31" name="Text Placeholder 22"/>
          <p:cNvSpPr txBox="1">
            <a:spLocks/>
          </p:cNvSpPr>
          <p:nvPr/>
        </p:nvSpPr>
        <p:spPr>
          <a:xfrm>
            <a:off x="11330763" y="21956012"/>
            <a:ext cx="10058400" cy="4148828"/>
          </a:xfrm>
          <a:prstGeom prst="rect">
            <a:avLst/>
          </a:prstGeom>
        </p:spPr>
        <p:txBody>
          <a:bodyPr>
            <a:spAutoFit/>
          </a:bodyPr>
          <a:lstStyle>
            <a:lvl1pPr marL="341313" indent="-3413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2625" indent="-3587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8375" indent="-285750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7950" indent="-354013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4825" indent="-39687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What our framework provides for your system:</a:t>
            </a:r>
          </a:p>
          <a:p>
            <a:r>
              <a:rPr lang="en-US" dirty="0"/>
              <a:t>Q</a:t>
            </a:r>
            <a:r>
              <a:rPr lang="en-US" dirty="0" smtClean="0"/>
              <a:t>uick detection of anomalies on transport, operation, and content levels</a:t>
            </a:r>
          </a:p>
          <a:p>
            <a:r>
              <a:rPr lang="en-US" dirty="0" smtClean="0"/>
              <a:t>Potential causes and consequences of the detected anomalies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Suggested responses to mitigate the anomalies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Business Benefit:</a:t>
            </a:r>
          </a:p>
          <a:p>
            <a:r>
              <a:rPr lang="en-US" dirty="0" smtClean="0"/>
              <a:t>Increased real-time </a:t>
            </a:r>
            <a:r>
              <a:rPr lang="en-US" dirty="0" smtClean="0">
                <a:solidFill>
                  <a:srgbClr val="FF0000"/>
                </a:solidFill>
              </a:rPr>
              <a:t>situational awareness</a:t>
            </a:r>
            <a:r>
              <a:rPr lang="en-US" dirty="0" smtClean="0"/>
              <a:t> of your SCADA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Actionable intelligence</a:t>
            </a:r>
            <a:r>
              <a:rPr lang="en-US" dirty="0" smtClean="0"/>
              <a:t> for your operators to react fast to attacks or failures</a:t>
            </a:r>
          </a:p>
        </p:txBody>
      </p:sp>
    </p:spTree>
    <p:extLst>
      <p:ext uri="{BB962C8B-B14F-4D97-AF65-F5344CB8AC3E}">
        <p14:creationId xmlns:p14="http://schemas.microsoft.com/office/powerpoint/2010/main" val="9238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CIPG-Slide-Poster-Templates">
      <a:dk1>
        <a:sysClr val="windowText" lastClr="000000"/>
      </a:dk1>
      <a:lt1>
        <a:sysClr val="window" lastClr="FFFFFF"/>
      </a:lt1>
      <a:dk2>
        <a:srgbClr val="4D4D4F"/>
      </a:dk2>
      <a:lt2>
        <a:srgbClr val="9C9EA1"/>
      </a:lt2>
      <a:accent1>
        <a:srgbClr val="A7C445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A7C445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579</Words>
  <Application>Microsoft Macintosh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黑体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Soliday, Cheri L</dc:creator>
  <cp:lastModifiedBy>Microsoft Office User</cp:lastModifiedBy>
  <cp:revision>129</cp:revision>
  <dcterms:created xsi:type="dcterms:W3CDTF">2013-09-20T00:14:47Z</dcterms:created>
  <dcterms:modified xsi:type="dcterms:W3CDTF">2018-07-13T07:41:34Z</dcterms:modified>
</cp:coreProperties>
</file>